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277" r:id="rId3"/>
    <p:sldId id="282" r:id="rId4"/>
    <p:sldId id="281" r:id="rId5"/>
    <p:sldId id="278" r:id="rId6"/>
    <p:sldId id="279" r:id="rId7"/>
    <p:sldId id="280" r:id="rId8"/>
    <p:sldId id="274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8" d="100"/>
        <a:sy n="1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thet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28310" y="482600"/>
            <a:ext cx="1153538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GB" sz="4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equipment nomenclature </a:t>
            </a:r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GB" sz="4400" dirty="0"/>
          </a:p>
        </p:txBody>
      </p:sp>
      <p:sp>
        <p:nvSpPr>
          <p:cNvPr id="4" name="Rechthoek 3"/>
          <p:cNvSpPr/>
          <p:nvPr/>
        </p:nvSpPr>
        <p:spPr>
          <a:xfrm>
            <a:off x="6195345" y="5787065"/>
            <a:ext cx="5782342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GB" sz="16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279-17-C </a:t>
            </a:r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Regulations, Standards and Ethics</a:t>
            </a:r>
            <a:endParaRPr lang="en-GB" sz="16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95345" y="5433679"/>
            <a:ext cx="59252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C</a:t>
            </a:r>
            <a:r>
              <a:rPr lang="en-GB" sz="1600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17.3  Global Medical Equipment Regulations</a:t>
            </a:r>
            <a:endParaRPr lang="en-GB" sz="16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174377" y="4991670"/>
            <a:ext cx="6017623" cy="42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17.3.4 Identify common medical equipment nomenclature systems.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3" name="Rechthoek 2"/>
          <p:cNvSpPr/>
          <p:nvPr/>
        </p:nvSpPr>
        <p:spPr>
          <a:xfrm>
            <a:off x="611855" y="2050989"/>
            <a:ext cx="54841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Purpose </a:t>
            </a:r>
            <a:r>
              <a:rPr lang="en-GB" sz="2000" dirty="0">
                <a:latin typeface="+mj-lt"/>
              </a:rPr>
              <a:t>of a nomenclature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Application </a:t>
            </a:r>
            <a:r>
              <a:rPr lang="en-GB" sz="2000" dirty="0">
                <a:latin typeface="+mj-lt"/>
              </a:rPr>
              <a:t>of a nomenclature within the hospital (</a:t>
            </a:r>
            <a:r>
              <a:rPr lang="en-GB" sz="2000" dirty="0" smtClean="0">
                <a:latin typeface="+mj-lt"/>
              </a:rPr>
              <a:t>standard </a:t>
            </a:r>
            <a:r>
              <a:rPr lang="en-US" sz="2000" dirty="0" smtClean="0">
                <a:latin typeface="+mj-lt"/>
              </a:rPr>
              <a:t>equipment </a:t>
            </a:r>
            <a:r>
              <a:rPr lang="en-US" sz="2000" dirty="0">
                <a:latin typeface="+mj-lt"/>
              </a:rPr>
              <a:t>lists)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UNMDS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GMDS</a:t>
            </a:r>
            <a:endParaRPr lang="en-US" sz="2000" dirty="0"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377" y="1453625"/>
            <a:ext cx="5595670" cy="3519055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704" y="473098"/>
            <a:ext cx="11140018" cy="673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in a name ?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7242153" y="5357906"/>
            <a:ext cx="3840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Which knife did I mean when I talked about a ‘knife’ ? </a:t>
            </a:r>
            <a:endParaRPr lang="en-US" sz="20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3" y="2087429"/>
            <a:ext cx="3367088" cy="640727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 Clature Systems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04" y="3835400"/>
            <a:ext cx="2746774" cy="9313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061" y="1768027"/>
            <a:ext cx="1898340" cy="18983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44" b="15698"/>
          <a:stretch/>
        </p:blipFill>
        <p:spPr>
          <a:xfrm>
            <a:off x="3818466" y="4343400"/>
            <a:ext cx="2904067" cy="113453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7" t="19993" r="11501" b="9863"/>
          <a:stretch/>
        </p:blipFill>
        <p:spPr>
          <a:xfrm>
            <a:off x="7941569" y="1856241"/>
            <a:ext cx="3141055" cy="151817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5760" y="4044890"/>
            <a:ext cx="3316644" cy="7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704" y="473098"/>
            <a:ext cx="11140018" cy="673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 </a:t>
            </a:r>
            <a:r>
              <a:rPr lang="en-GB" sz="4000" b="1" kern="0" dirty="0" err="1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clature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67704" y="1451422"/>
            <a:ext cx="10813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Naming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"things" is a part of general human communication using words and language. There are many different languages and names, that easily lead to misunderstanding and confusion when talking about these things/objects.</a:t>
            </a:r>
            <a:endParaRPr lang="en-US" sz="2000" dirty="0">
              <a:latin typeface="+mj-lt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67704" y="5184440"/>
            <a:ext cx="6906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A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Nomenclature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 is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(‘name giving’) system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of names or terms, or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the rules for forming these terms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in a particular field of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sciences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. 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67704" y="2314489"/>
            <a:ext cx="11551544" cy="3637633"/>
            <a:chOff x="467704" y="2314489"/>
            <a:chExt cx="11551544" cy="3637633"/>
          </a:xfrm>
        </p:grpSpPr>
        <p:sp>
          <p:nvSpPr>
            <p:cNvPr id="13" name="Rechthoek 12"/>
            <p:cNvSpPr/>
            <p:nvPr/>
          </p:nvSpPr>
          <p:spPr>
            <a:xfrm>
              <a:off x="467704" y="2633672"/>
              <a:ext cx="782116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+mj-lt"/>
                </a:rPr>
                <a:t>For scientific applications where precise understanding is critical, name giving systems have been developed that more precisely identify an object. </a:t>
              </a:r>
            </a:p>
            <a:p>
              <a:endParaRPr lang="en-GB" sz="1200" dirty="0">
                <a:latin typeface="+mj-lt"/>
              </a:endParaRPr>
            </a:p>
            <a:p>
              <a:r>
                <a:rPr lang="en-GB" sz="2000" dirty="0" smtClean="0">
                  <a:latin typeface="+mj-lt"/>
                </a:rPr>
                <a:t>Note: this is not the identification of an </a:t>
              </a:r>
              <a:r>
                <a:rPr lang="en-GB" sz="2000" b="1" dirty="0" smtClean="0">
                  <a:solidFill>
                    <a:srgbClr val="7030A0"/>
                  </a:solidFill>
                  <a:latin typeface="+mj-lt"/>
                </a:rPr>
                <a:t>individual object </a:t>
              </a:r>
              <a:r>
                <a:rPr lang="en-GB" sz="2000" dirty="0" smtClean="0">
                  <a:latin typeface="+mj-lt"/>
                </a:rPr>
                <a:t>(a ‘personal’ ‘Name’ like Snoopy) but the name of the ‘</a:t>
              </a:r>
              <a:r>
                <a:rPr lang="en-GB" sz="2000" b="1" dirty="0" smtClean="0">
                  <a:solidFill>
                    <a:srgbClr val="7030A0"/>
                  </a:solidFill>
                  <a:latin typeface="+mj-lt"/>
                </a:rPr>
                <a:t>genus</a:t>
              </a:r>
              <a:r>
                <a:rPr lang="en-GB" sz="2000" dirty="0" smtClean="0">
                  <a:latin typeface="+mj-lt"/>
                </a:rPr>
                <a:t>’ (kind) of the object: in this case a ‘dog’ or better, the ‘normal house dog</a:t>
              </a:r>
              <a:r>
                <a:rPr lang="en-GB" sz="2000" dirty="0">
                  <a:latin typeface="+mj-lt"/>
                </a:rPr>
                <a:t>’ (‘Canis lupus </a:t>
              </a:r>
              <a:r>
                <a:rPr lang="en-GB" sz="2000" dirty="0" err="1">
                  <a:latin typeface="+mj-lt"/>
                </a:rPr>
                <a:t>familiaris</a:t>
              </a:r>
              <a:r>
                <a:rPr lang="en-GB" sz="2000" dirty="0">
                  <a:latin typeface="+mj-lt"/>
                </a:rPr>
                <a:t>’).  </a:t>
              </a:r>
              <a:r>
                <a:rPr lang="en-GB" sz="2000" dirty="0" smtClean="0">
                  <a:latin typeface="+mj-lt"/>
                </a:rPr>
                <a:t>This is known as a ‘</a:t>
              </a:r>
              <a:r>
                <a:rPr lang="en-GB" sz="2000" b="1" dirty="0" smtClean="0">
                  <a:solidFill>
                    <a:srgbClr val="7030A0"/>
                  </a:solidFill>
                  <a:latin typeface="+mj-lt"/>
                </a:rPr>
                <a:t>generic name</a:t>
              </a:r>
              <a:r>
                <a:rPr lang="en-GB" sz="2000" dirty="0" smtClean="0">
                  <a:latin typeface="+mj-lt"/>
                </a:rPr>
                <a:t>’.</a:t>
              </a:r>
              <a:endParaRPr lang="en-US" sz="2000" dirty="0">
                <a:latin typeface="+mj-lt"/>
              </a:endParaRPr>
            </a:p>
          </p:txBody>
        </p:sp>
        <p:pic>
          <p:nvPicPr>
            <p:cNvPr id="1026" name="Picture 2" descr="http://www.peanuts.com/wp-content/themes/desktop-theme-peanuts/images/characters/round/snoop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453" y="2314489"/>
              <a:ext cx="1898053" cy="2109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1657" y="3613346"/>
              <a:ext cx="2137591" cy="2338776"/>
            </a:xfrm>
            <a:prstGeom prst="rect">
              <a:avLst/>
            </a:prstGeom>
          </p:spPr>
        </p:pic>
      </p:grpSp>
      <p:sp>
        <p:nvSpPr>
          <p:cNvPr id="16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 Clature Systems</a:t>
            </a:r>
          </a:p>
        </p:txBody>
      </p:sp>
    </p:spTree>
    <p:extLst>
      <p:ext uri="{BB962C8B-B14F-4D97-AF65-F5344CB8AC3E}">
        <p14:creationId xmlns:p14="http://schemas.microsoft.com/office/powerpoint/2010/main" val="17201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 Clature Systems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704" y="473098"/>
            <a:ext cx="11140018" cy="673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Medical Device Nomenclature (GMDN)</a:t>
            </a:r>
          </a:p>
        </p:txBody>
      </p:sp>
      <p:sp>
        <p:nvSpPr>
          <p:cNvPr id="3" name="Rechthoek 2"/>
          <p:cNvSpPr/>
          <p:nvPr/>
        </p:nvSpPr>
        <p:spPr>
          <a:xfrm>
            <a:off x="467704" y="1398766"/>
            <a:ext cx="10327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 smtClean="0">
                <a:latin typeface="+mj-lt"/>
              </a:rPr>
              <a:t>Global </a:t>
            </a:r>
            <a:r>
              <a:rPr lang="en-GB" sz="2000" dirty="0">
                <a:latin typeface="+mj-lt"/>
              </a:rPr>
              <a:t>Medical Device Nomenclature (GMDN) is a system of internationally agreed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generic descriptors </a:t>
            </a:r>
            <a:r>
              <a:rPr lang="en-GB" sz="2000" dirty="0">
                <a:latin typeface="+mj-lt"/>
              </a:rPr>
              <a:t>used to identify all medical device products. </a:t>
            </a:r>
          </a:p>
        </p:txBody>
      </p:sp>
      <p:sp>
        <p:nvSpPr>
          <p:cNvPr id="10" name="Rechthoek 9"/>
          <p:cNvSpPr/>
          <p:nvPr/>
        </p:nvSpPr>
        <p:spPr>
          <a:xfrm>
            <a:off x="440441" y="3242366"/>
            <a:ext cx="63357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Medical </a:t>
            </a:r>
            <a:r>
              <a:rPr lang="en-GB" sz="2000" dirty="0">
                <a:latin typeface="+mj-lt"/>
              </a:rPr>
              <a:t>device experts from around the world </a:t>
            </a:r>
            <a:r>
              <a:rPr lang="en-GB" sz="2000" dirty="0" smtClean="0">
                <a:latin typeface="+mj-lt"/>
              </a:rPr>
              <a:t>compiled </a:t>
            </a:r>
            <a:r>
              <a:rPr lang="en-GB" sz="2000" dirty="0">
                <a:latin typeface="+mj-lt"/>
              </a:rPr>
              <a:t>the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GMDN</a:t>
            </a:r>
            <a:r>
              <a:rPr lang="en-GB" sz="2000" dirty="0">
                <a:latin typeface="+mj-lt"/>
              </a:rPr>
              <a:t>, based on the international standard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ISO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15225</a:t>
            </a:r>
            <a:r>
              <a:rPr lang="en-GB" sz="2000" dirty="0" smtClean="0">
                <a:latin typeface="+mj-lt"/>
              </a:rPr>
              <a:t>, which gives general rules for Nomenclature systems. The </a:t>
            </a:r>
            <a:r>
              <a:rPr lang="en-GB" sz="2000" dirty="0">
                <a:latin typeface="+mj-lt"/>
              </a:rPr>
              <a:t>work was mandated by the European Commission </a:t>
            </a:r>
            <a:r>
              <a:rPr lang="en-GB" sz="2000" dirty="0" smtClean="0">
                <a:latin typeface="+mj-lt"/>
              </a:rPr>
              <a:t>in 1993</a:t>
            </a:r>
            <a:r>
              <a:rPr lang="en-GB" sz="2000" dirty="0">
                <a:latin typeface="+mj-lt"/>
              </a:rPr>
              <a:t>. </a:t>
            </a:r>
            <a:endParaRPr lang="en-GB" sz="2000" dirty="0" smtClean="0">
              <a:latin typeface="+mj-lt"/>
            </a:endParaRPr>
          </a:p>
          <a:p>
            <a:endParaRPr lang="en-GB" sz="1200" dirty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The </a:t>
            </a:r>
            <a:r>
              <a:rPr lang="en-GB" sz="2000" dirty="0">
                <a:latin typeface="+mj-lt"/>
              </a:rPr>
              <a:t>GMDN is </a:t>
            </a:r>
            <a:r>
              <a:rPr lang="en-GB" sz="2000" dirty="0" smtClean="0">
                <a:latin typeface="+mj-lt"/>
              </a:rPr>
              <a:t>used (amongst others) </a:t>
            </a:r>
            <a:r>
              <a:rPr lang="en-GB" sz="2000" dirty="0">
                <a:latin typeface="+mj-lt"/>
              </a:rPr>
              <a:t>in the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European Databank on Medical Devices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which </a:t>
            </a:r>
            <a:r>
              <a:rPr lang="en-GB" sz="2000" dirty="0">
                <a:latin typeface="+mj-lt"/>
              </a:rPr>
              <a:t>has been established by the European Commission to strengthen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market surveillance and vigilance</a:t>
            </a:r>
            <a:endParaRPr lang="en-US" sz="2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444" y="3861823"/>
            <a:ext cx="4788702" cy="989763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47234" y="2304212"/>
            <a:ext cx="10586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The main purpose of the GMDN is to provide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all parties involved with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single generic naming system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that will support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patient safety.</a:t>
            </a:r>
          </a:p>
        </p:txBody>
      </p:sp>
    </p:spTree>
    <p:extLst>
      <p:ext uri="{BB962C8B-B14F-4D97-AF65-F5344CB8AC3E}">
        <p14:creationId xmlns:p14="http://schemas.microsoft.com/office/powerpoint/2010/main" val="116972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 Clature Systems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704" y="473098"/>
            <a:ext cx="11140018" cy="673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Medical Device Nomenclature (GMDN)</a:t>
            </a:r>
          </a:p>
        </p:txBody>
      </p:sp>
      <p:sp>
        <p:nvSpPr>
          <p:cNvPr id="2" name="Rechthoek 1"/>
          <p:cNvSpPr/>
          <p:nvPr/>
        </p:nvSpPr>
        <p:spPr>
          <a:xfrm>
            <a:off x="1822371" y="2432682"/>
            <a:ext cx="727929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1. to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give a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common generic description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for every general term that describes characteristics of a medical device. This is to be used for identifying similar devices to those involved in an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adverse incident report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;</a:t>
            </a:r>
          </a:p>
          <a:p>
            <a:pPr lvl="1">
              <a:spcBef>
                <a:spcPts val="600"/>
              </a:spcBef>
            </a:pPr>
            <a:endParaRPr lang="en-GB" sz="900" dirty="0">
              <a:solidFill>
                <a:srgbClr val="000000"/>
              </a:solidFill>
              <a:latin typeface="Calibri Light" panose="020F0302020204030204"/>
            </a:endParaRP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2. to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identify a device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, using the generic term, for having been awarded a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specific design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certificate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;</a:t>
            </a:r>
          </a:p>
          <a:p>
            <a:pPr lvl="1">
              <a:spcBef>
                <a:spcPts val="600"/>
              </a:spcBef>
            </a:pPr>
            <a:endParaRPr lang="en-GB" sz="1000" dirty="0">
              <a:solidFill>
                <a:srgbClr val="000000"/>
              </a:solidFill>
              <a:latin typeface="Calibri Light" panose="020F0302020204030204"/>
            </a:endParaRP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3. to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serve as a basis for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e-commerce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– to provide a generic basis for purchasing individual types of manufactured devices, by establishing a heading for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comparison of products from different manufacturers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.</a:t>
            </a:r>
            <a:endParaRPr lang="en-GB" sz="20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67703" y="1484608"/>
            <a:ext cx="10395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The GMDN, endorsed by the GHTF as the global nomenclature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to be used by regulators for the classification and registration of medical devices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, is intended:</a:t>
            </a:r>
          </a:p>
        </p:txBody>
      </p:sp>
    </p:spTree>
    <p:extLst>
      <p:ext uri="{BB962C8B-B14F-4D97-AF65-F5344CB8AC3E}">
        <p14:creationId xmlns:p14="http://schemas.microsoft.com/office/powerpoint/2010/main" val="1747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 Clature Systems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704" y="473098"/>
            <a:ext cx="11140018" cy="673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Medical Device Nomenclature (GMDN)</a:t>
            </a:r>
          </a:p>
        </p:txBody>
      </p:sp>
      <p:sp>
        <p:nvSpPr>
          <p:cNvPr id="2" name="Rechthoek 1"/>
          <p:cNvSpPr/>
          <p:nvPr/>
        </p:nvSpPr>
        <p:spPr>
          <a:xfrm>
            <a:off x="467704" y="1454505"/>
            <a:ext cx="11297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The GMDN term is in the form of a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5-digit numeric GMDN Code </a:t>
            </a:r>
            <a:r>
              <a:rPr lang="en-GB" sz="2000" dirty="0">
                <a:latin typeface="+mj-lt"/>
              </a:rPr>
              <a:t>cross-referenced to a specific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Term Name </a:t>
            </a:r>
            <a:r>
              <a:rPr lang="en-GB" sz="2000" dirty="0">
                <a:latin typeface="+mj-lt"/>
              </a:rPr>
              <a:t>and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Definition</a:t>
            </a:r>
            <a:r>
              <a:rPr lang="en-GB" sz="2000" dirty="0">
                <a:latin typeface="+mj-lt"/>
              </a:rPr>
              <a:t>, with which all specific medical devices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having substantially similar generic features</a:t>
            </a:r>
            <a:r>
              <a:rPr lang="en-GB" sz="2000" dirty="0">
                <a:latin typeface="+mj-lt"/>
              </a:rPr>
              <a:t>, can be identified. </a:t>
            </a:r>
            <a:r>
              <a:rPr lang="en-GB" sz="2000" dirty="0" smtClean="0">
                <a:latin typeface="+mj-lt"/>
              </a:rPr>
              <a:t>An </a:t>
            </a:r>
            <a:r>
              <a:rPr lang="en-GB" sz="2000" dirty="0">
                <a:latin typeface="+mj-lt"/>
              </a:rPr>
              <a:t>example</a:t>
            </a:r>
            <a:r>
              <a:rPr lang="en-GB" sz="2000" dirty="0" smtClean="0">
                <a:latin typeface="+mj-lt"/>
              </a:rPr>
              <a:t>:</a:t>
            </a:r>
            <a:endParaRPr lang="en-GB" sz="2000" dirty="0">
              <a:latin typeface="+mj-lt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7713133" y="5772591"/>
            <a:ext cx="3689271" cy="400110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Now we know what a Scalpel is !</a:t>
            </a:r>
            <a:endParaRPr lang="en-US" sz="2000" dirty="0"/>
          </a:p>
        </p:txBody>
      </p:sp>
      <p:grpSp>
        <p:nvGrpSpPr>
          <p:cNvPr id="4" name="Groep 3"/>
          <p:cNvGrpSpPr/>
          <p:nvPr/>
        </p:nvGrpSpPr>
        <p:grpSpPr>
          <a:xfrm>
            <a:off x="1026803" y="2682631"/>
            <a:ext cx="9207703" cy="3342244"/>
            <a:chOff x="1026803" y="2682631"/>
            <a:chExt cx="9207703" cy="3342244"/>
          </a:xfrm>
        </p:grpSpPr>
        <p:sp>
          <p:nvSpPr>
            <p:cNvPr id="5" name="Rechthoek 4"/>
            <p:cNvSpPr/>
            <p:nvPr/>
          </p:nvSpPr>
          <p:spPr>
            <a:xfrm>
              <a:off x="1776306" y="2682631"/>
              <a:ext cx="845820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GMDN 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Term Name -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	"</a:t>
              </a:r>
              <a:r>
                <a:rPr lang="en-GB" sz="2000" b="1" dirty="0">
                  <a:solidFill>
                    <a:srgbClr val="7030A0"/>
                  </a:solidFill>
                  <a:latin typeface="Calibri Light" panose="020F0302020204030204"/>
                </a:rPr>
                <a:t>Scalpel, single-use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"</a:t>
              </a:r>
            </a:p>
            <a:p>
              <a:pPr lvl="0"/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GMDN Code -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		"</a:t>
              </a:r>
              <a:r>
                <a:rPr lang="en-GB" sz="2000" b="1" dirty="0">
                  <a:solidFill>
                    <a:srgbClr val="7030A0"/>
                  </a:solidFill>
                  <a:latin typeface="Calibri Light" panose="020F0302020204030204"/>
                </a:rPr>
                <a:t>47569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"</a:t>
              </a:r>
            </a:p>
            <a:p>
              <a:pPr lvl="0"/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GMDN Definition -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	"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A sterile, hand-held, manual surgical instrument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				constructed 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as a one-piece handle and scalpel blade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				(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not an exchangeable component) used by the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				operator 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to manually cut or dissect tissue. The blade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				is 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typically made of high-grade stainless steel alloy or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				carbon 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steel and the handle is often made of plastic.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				This 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is a single-use device."</a:t>
              </a:r>
              <a:endParaRPr lang="en-US" sz="2000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6803" y="3789612"/>
              <a:ext cx="2485572" cy="2235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95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 Clature Systems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704" y="473098"/>
            <a:ext cx="11140018" cy="673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Medical Device Nomenclature (GMDN)</a:t>
            </a:r>
          </a:p>
        </p:txBody>
      </p:sp>
      <p:sp>
        <p:nvSpPr>
          <p:cNvPr id="3" name="Rechthoek 2"/>
          <p:cNvSpPr/>
          <p:nvPr/>
        </p:nvSpPr>
        <p:spPr>
          <a:xfrm>
            <a:off x="467704" y="140035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+mj-lt"/>
              </a:rPr>
              <a:t>Development to date:</a:t>
            </a:r>
          </a:p>
          <a:p>
            <a:r>
              <a:rPr lang="en-GB" sz="2000" dirty="0">
                <a:latin typeface="+mj-lt"/>
              </a:rPr>
              <a:t>Establishment of GMDN Agency (2005)</a:t>
            </a:r>
          </a:p>
          <a:p>
            <a:r>
              <a:rPr lang="en-GB" sz="2000" dirty="0">
                <a:latin typeface="+mj-lt"/>
              </a:rPr>
              <a:t>18,933 Preferred Terms</a:t>
            </a:r>
          </a:p>
          <a:p>
            <a:r>
              <a:rPr lang="en-GB" sz="2000" dirty="0">
                <a:latin typeface="+mj-lt"/>
              </a:rPr>
              <a:t>1,980 Collective Terms (Device Attributes)</a:t>
            </a:r>
          </a:p>
          <a:p>
            <a:r>
              <a:rPr lang="en-GB" sz="2000" dirty="0">
                <a:latin typeface="+mj-lt"/>
              </a:rPr>
              <a:t>16 Categories (Scope)</a:t>
            </a:r>
          </a:p>
          <a:p>
            <a:r>
              <a:rPr lang="en-GB" sz="2000" dirty="0" smtClean="0">
                <a:latin typeface="+mj-lt"/>
              </a:rPr>
              <a:t>Translation </a:t>
            </a:r>
            <a:r>
              <a:rPr lang="en-GB" sz="2000" dirty="0">
                <a:latin typeface="+mj-lt"/>
              </a:rPr>
              <a:t>(ongoing)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635931" y="2485740"/>
            <a:ext cx="4650256" cy="365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9900" marR="0" lvl="0" indent="-469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English (Reference)</a:t>
            </a:r>
          </a:p>
          <a:p>
            <a:pPr marL="469900" marR="0" lvl="0" indent="-469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Japanese</a:t>
            </a:r>
          </a:p>
          <a:p>
            <a:pPr marL="469900" marR="0" lvl="0" indent="-469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Russian</a:t>
            </a:r>
          </a:p>
          <a:p>
            <a:pPr marL="469900" marR="0" lvl="0" indent="-469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Chinese (Mandarin) </a:t>
            </a:r>
          </a:p>
          <a:p>
            <a:pPr marL="469900" marR="0" lvl="0" indent="-469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20 EU Languages, including:</a:t>
            </a:r>
          </a:p>
          <a:p>
            <a:pPr marL="908050" marR="0" lvl="1" indent="-4365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French</a:t>
            </a:r>
          </a:p>
          <a:p>
            <a:pPr marL="908050" marR="0" lvl="1" indent="-4365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German</a:t>
            </a:r>
          </a:p>
          <a:p>
            <a:pPr marL="908050" marR="0" lvl="1" indent="-4365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Italian</a:t>
            </a:r>
          </a:p>
          <a:p>
            <a:pPr marL="908050" marR="0" lvl="1" indent="-4365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Portuguese</a:t>
            </a:r>
          </a:p>
          <a:p>
            <a:pPr marL="908050" marR="0" lvl="1" indent="-4365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Spanish</a:t>
            </a:r>
          </a:p>
          <a:p>
            <a:pPr marL="469900" marR="0" lvl="0" indent="-469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Just started - Turkish, </a:t>
            </a:r>
            <a:r>
              <a:rPr kumimoji="0" lang="en-GB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Serbo</a:t>
            </a: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-Croat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PIJL-RECHTS 11"/>
          <p:cNvSpPr/>
          <p:nvPr/>
        </p:nvSpPr>
        <p:spPr>
          <a:xfrm>
            <a:off x="3004457" y="3065417"/>
            <a:ext cx="3370217" cy="15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0784417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 of a nomenclature within the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err="1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</a:t>
            </a:r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kern="0" dirty="0" err="1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Clature</a:t>
            </a:r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1115281" y="1521964"/>
            <a:ext cx="6315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When Zambia would comply with this nomenclature system, the GMDN should be the basis for the standard </a:t>
            </a:r>
            <a:r>
              <a:rPr lang="en-GB" sz="2000" dirty="0">
                <a:latin typeface="+mj-lt"/>
              </a:rPr>
              <a:t>equipment </a:t>
            </a:r>
            <a:r>
              <a:rPr lang="en-GB" sz="2000" dirty="0" smtClean="0">
                <a:latin typeface="+mj-lt"/>
              </a:rPr>
              <a:t>lists.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84570" y="2402405"/>
            <a:ext cx="4932000" cy="282019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982895" y="4840853"/>
            <a:ext cx="2736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From: </a:t>
            </a:r>
          </a:p>
          <a:p>
            <a:pPr algn="ctr"/>
            <a:r>
              <a:rPr lang="en-GB" sz="2000" dirty="0" smtClean="0">
                <a:latin typeface="+mj-lt"/>
              </a:rPr>
              <a:t>Standard Equipment List for Level 3 hospitals, not yet based on the GMDN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7757962" y="5658306"/>
            <a:ext cx="682512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1115281" y="3458558"/>
            <a:ext cx="6474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Also, if Zambia would introduce adverse event reporting, this could be based on the GMDN system. </a:t>
            </a:r>
          </a:p>
        </p:txBody>
      </p:sp>
    </p:spTree>
    <p:extLst>
      <p:ext uri="{BB962C8B-B14F-4D97-AF65-F5344CB8AC3E}">
        <p14:creationId xmlns:p14="http://schemas.microsoft.com/office/powerpoint/2010/main" val="9121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49" y="1256812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4975224" y="2034960"/>
            <a:ext cx="2241551" cy="147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8800" b="1" dirty="0">
                <a:solidFill>
                  <a:srgbClr val="00597C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GB" sz="8800" b="1" spc="-50" dirty="0">
              <a:solidFill>
                <a:srgbClr val="00597C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673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this presentation was supported by a grant from THET: </a:t>
            </a:r>
          </a:p>
          <a:p>
            <a:pPr algn="ctr"/>
            <a:r>
              <a:rPr lang="en-US" dirty="0" smtClean="0"/>
              <a:t>see  </a:t>
            </a:r>
            <a:r>
              <a:rPr lang="en-US" dirty="0">
                <a:hlinkClick r:id="rId2"/>
              </a:rPr>
              <a:t>https://www.thet.org/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5" y="5024011"/>
            <a:ext cx="2555330" cy="1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1469</TotalTime>
  <Words>802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Terugblik</vt:lpstr>
      <vt:lpstr>Common medical equipment nomenclature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of a nomenclature within the hospital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Mol</dc:creator>
  <cp:lastModifiedBy>Chris Mol</cp:lastModifiedBy>
  <cp:revision>156</cp:revision>
  <dcterms:created xsi:type="dcterms:W3CDTF">2014-11-03T16:21:19Z</dcterms:created>
  <dcterms:modified xsi:type="dcterms:W3CDTF">2020-03-19T11:09:44Z</dcterms:modified>
</cp:coreProperties>
</file>